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 varScale="1">
        <p:scale>
          <a:sx n="116" d="100"/>
          <a:sy n="116" d="100"/>
        </p:scale>
        <p:origin x="-792" y="-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7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437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580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m.com/products/processors/cortex-m/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914043" y="2058989"/>
            <a:ext cx="10291445" cy="1411287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Introduction to the mbed Platform</a:t>
            </a:r>
          </a:p>
        </p:txBody>
      </p:sp>
    </p:spTree>
    <p:extLst>
      <p:ext uri="{BB962C8B-B14F-4D97-AF65-F5344CB8AC3E}">
        <p14:creationId xmlns:p14="http://schemas.microsoft.com/office/powerpoint/2010/main" val="6399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mbed and Internet of Things</a:t>
            </a:r>
          </a:p>
        </p:txBody>
      </p:sp>
    </p:spTree>
    <p:extLst>
      <p:ext uri="{BB962C8B-B14F-4D97-AF65-F5344CB8AC3E}">
        <p14:creationId xmlns:p14="http://schemas.microsoft.com/office/powerpoint/2010/main" val="6309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mbed and Internet of Things (</a:t>
            </a:r>
            <a:r>
              <a:rPr lang="en-GB" dirty="0" err="1" smtClean="0"/>
              <a:t>IoT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267" y="1447799"/>
            <a:ext cx="8255000" cy="4932363"/>
          </a:xfrm>
        </p:spPr>
        <p:txBody>
          <a:bodyPr/>
          <a:lstStyle/>
          <a:p>
            <a:r>
              <a:rPr lang="en-GB" sz="1800" dirty="0" smtClean="0"/>
              <a:t>One major role of </a:t>
            </a:r>
            <a:r>
              <a:rPr lang="en-GB" sz="1800" dirty="0" err="1" smtClean="0"/>
              <a:t>IoT</a:t>
            </a:r>
            <a:r>
              <a:rPr lang="en-GB" sz="1800" dirty="0" smtClean="0"/>
              <a:t> is to connect the world’s objects in an interoperable standards-based way</a:t>
            </a:r>
          </a:p>
          <a:p>
            <a:r>
              <a:rPr lang="en-GB" sz="1800" dirty="0" smtClean="0"/>
              <a:t>To build these standards, mbed provides tools and facilities to rapidly prototype these things to </a:t>
            </a:r>
            <a:r>
              <a:rPr lang="en-GB" sz="1800" dirty="0"/>
              <a:t>build working </a:t>
            </a:r>
            <a:r>
              <a:rPr lang="en-GB" sz="1800" dirty="0" smtClean="0"/>
              <a:t>proof-of-concepts</a:t>
            </a:r>
          </a:p>
          <a:p>
            <a:r>
              <a:rPr lang="en-GB" sz="1800" dirty="0" smtClean="0"/>
              <a:t>Apart from the fast prototyping tools/platforms, mbed also provides special features for </a:t>
            </a:r>
            <a:r>
              <a:rPr lang="en-GB" sz="1800" dirty="0" err="1" smtClean="0"/>
              <a:t>IoT</a:t>
            </a:r>
            <a:r>
              <a:rPr lang="en-GB" sz="1800" dirty="0" smtClean="0"/>
              <a:t> development, including:</a:t>
            </a:r>
          </a:p>
          <a:p>
            <a:pPr lvl="1"/>
            <a:r>
              <a:rPr lang="en-GB" sz="1600" dirty="0" smtClean="0"/>
              <a:t>Support for HTML5 </a:t>
            </a:r>
            <a:r>
              <a:rPr lang="en-GB" sz="1600" dirty="0"/>
              <a:t>web standards – a </a:t>
            </a:r>
            <a:r>
              <a:rPr lang="en-GB" sz="1600" dirty="0" smtClean="0"/>
              <a:t>new </a:t>
            </a:r>
            <a:r>
              <a:rPr lang="en-GB" sz="1600" dirty="0"/>
              <a:t>protocol in HTML version 5 </a:t>
            </a:r>
            <a:r>
              <a:rPr lang="en-GB" sz="1600" dirty="0" smtClean="0"/>
              <a:t>that supports </a:t>
            </a:r>
            <a:r>
              <a:rPr lang="en-GB" sz="1600" dirty="0"/>
              <a:t>easy </a:t>
            </a:r>
            <a:r>
              <a:rPr lang="en-GB" sz="1600" dirty="0" smtClean="0"/>
              <a:t>real-time </a:t>
            </a:r>
            <a:r>
              <a:rPr lang="en-GB" sz="1600" dirty="0"/>
              <a:t>data links from any source to any destination</a:t>
            </a:r>
            <a:endParaRPr lang="en-GB" sz="1600" dirty="0" smtClean="0"/>
          </a:p>
          <a:p>
            <a:pPr lvl="1"/>
            <a:r>
              <a:rPr lang="en-GB" sz="1600" dirty="0" smtClean="0"/>
              <a:t>ARM </a:t>
            </a:r>
            <a:r>
              <a:rPr lang="en-GB" sz="1600" dirty="0" err="1"/>
              <a:t>Sensinode</a:t>
            </a:r>
            <a:r>
              <a:rPr lang="en-GB" sz="1600" dirty="0"/>
              <a:t> </a:t>
            </a:r>
            <a:r>
              <a:rPr lang="en-GB" sz="1600" dirty="0" err="1" smtClean="0"/>
              <a:t>NanoService</a:t>
            </a:r>
            <a:r>
              <a:rPr lang="en-GB" sz="1600" baseline="30000" dirty="0" err="1" smtClean="0"/>
              <a:t>TM</a:t>
            </a:r>
            <a:r>
              <a:rPr lang="en-GB" sz="1600" dirty="0"/>
              <a:t> – </a:t>
            </a:r>
            <a:r>
              <a:rPr lang="en-GB" sz="1600" dirty="0" smtClean="0"/>
              <a:t>provides </a:t>
            </a:r>
            <a:r>
              <a:rPr lang="en-GB" sz="1600" dirty="0"/>
              <a:t>end-to-end software products that bring IP and web services to the end </a:t>
            </a:r>
            <a:r>
              <a:rPr lang="en-GB" sz="1600" dirty="0" smtClean="0"/>
              <a:t>node </a:t>
            </a:r>
            <a:endParaRPr lang="en-GB" sz="1600" baseline="30000" dirty="0"/>
          </a:p>
          <a:p>
            <a:pPr lvl="1"/>
            <a:r>
              <a:rPr lang="en-GB" sz="1600" dirty="0" smtClean="0"/>
              <a:t>mbed world-wide </a:t>
            </a:r>
            <a:r>
              <a:rPr lang="en-GB" sz="1600" dirty="0"/>
              <a:t>community – a huge </a:t>
            </a:r>
            <a:r>
              <a:rPr lang="en-GB" sz="1600" dirty="0" smtClean="0"/>
              <a:t>open source repository of codes and libraries shared among developers worldwide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831" y="2982913"/>
            <a:ext cx="2729434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455" y="1146175"/>
            <a:ext cx="1180639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5863" y="4270375"/>
            <a:ext cx="1859823" cy="161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7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77332" y="1261533"/>
            <a:ext cx="10958453" cy="485846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600" dirty="0" err="1" smtClean="0"/>
              <a:t>mbed</a:t>
            </a:r>
            <a:r>
              <a:rPr lang="en-GB" sz="1600" dirty="0"/>
              <a:t> </a:t>
            </a:r>
            <a:r>
              <a:rPr lang="en-GB" sz="1600" dirty="0" smtClean="0"/>
              <a:t>website: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/>
              <a:t>	</a:t>
            </a:r>
            <a:r>
              <a:rPr lang="en-GB" sz="1600" dirty="0" smtClean="0"/>
              <a:t>http://www.mbed.org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600" dirty="0" smtClean="0"/>
              <a:t>ARM Cortex-M: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/>
              <a:t>	</a:t>
            </a:r>
            <a:r>
              <a:rPr lang="en-GB" sz="1600" dirty="0" smtClean="0">
                <a:hlinkClick r:id="rId2"/>
              </a:rPr>
              <a:t>http://www.arm.com/products/processors/cortex-m/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1875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95915" y="1327093"/>
            <a:ext cx="11290319" cy="4812449"/>
          </a:xfrm>
        </p:spPr>
        <p:txBody>
          <a:bodyPr/>
          <a:lstStyle/>
          <a:p>
            <a:r>
              <a:rPr lang="en-GB" sz="2000" dirty="0" smtClean="0"/>
              <a:t>mbed Overview</a:t>
            </a:r>
          </a:p>
          <a:p>
            <a:pPr lvl="1"/>
            <a:r>
              <a:rPr lang="en-GB" sz="1600" dirty="0"/>
              <a:t>Introduction to mbed</a:t>
            </a:r>
          </a:p>
          <a:p>
            <a:pPr lvl="1"/>
            <a:r>
              <a:rPr lang="en-GB" sz="1600" dirty="0" smtClean="0"/>
              <a:t>mbed </a:t>
            </a:r>
            <a:r>
              <a:rPr lang="en-GB" sz="1600" dirty="0"/>
              <a:t>Software Development Kit (SDK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/>
              <a:t>mbed </a:t>
            </a:r>
            <a:r>
              <a:rPr lang="en-GB" sz="1600" dirty="0" smtClean="0"/>
              <a:t>Hardware </a:t>
            </a:r>
            <a:r>
              <a:rPr lang="en-GB" sz="1600" dirty="0"/>
              <a:t>Development Kit </a:t>
            </a:r>
            <a:r>
              <a:rPr lang="en-GB" sz="1600" dirty="0" smtClean="0"/>
              <a:t>(HDK)</a:t>
            </a:r>
          </a:p>
          <a:p>
            <a:pPr lvl="1"/>
            <a:r>
              <a:rPr lang="en-GB" sz="1600" dirty="0" smtClean="0"/>
              <a:t>mbed Development Tools</a:t>
            </a:r>
          </a:p>
          <a:p>
            <a:pPr lvl="1"/>
            <a:r>
              <a:rPr lang="en-GB" sz="1600" dirty="0" smtClean="0"/>
              <a:t>mbed Worldwide Developer Community</a:t>
            </a:r>
          </a:p>
          <a:p>
            <a:r>
              <a:rPr lang="en-GB" sz="2000" dirty="0" err="1" smtClean="0"/>
              <a:t>mbed</a:t>
            </a:r>
            <a:r>
              <a:rPr lang="en-GB" sz="2000" dirty="0" smtClean="0"/>
              <a:t> and Internet of Things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29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mbed Overview</a:t>
            </a:r>
          </a:p>
        </p:txBody>
      </p:sp>
    </p:spTree>
    <p:extLst>
      <p:ext uri="{BB962C8B-B14F-4D97-AF65-F5344CB8AC3E}">
        <p14:creationId xmlns:p14="http://schemas.microsoft.com/office/powerpoint/2010/main" val="27420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mbed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35000" y="1181437"/>
            <a:ext cx="8695267" cy="4620273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 smtClean="0"/>
              <a:t>What is mbed?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mbed is a platform used for </a:t>
            </a:r>
            <a:r>
              <a:rPr lang="en-GB" sz="1600" dirty="0" smtClean="0"/>
              <a:t>easy prototyping and development of applications and systems based </a:t>
            </a:r>
            <a:r>
              <a:rPr lang="en-GB" sz="1600" dirty="0"/>
              <a:t>on ARM </a:t>
            </a:r>
            <a:r>
              <a:rPr lang="en-GB" sz="1600" dirty="0" smtClean="0"/>
              <a:t>Cortex-M-based microcontrollers</a:t>
            </a:r>
          </a:p>
          <a:p>
            <a:pPr>
              <a:spcBef>
                <a:spcPts val="800"/>
              </a:spcBef>
            </a:pPr>
            <a:r>
              <a:rPr lang="en-GB" sz="2000" dirty="0" smtClean="0"/>
              <a:t>mbed platform provides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software libraries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hardware </a:t>
            </a:r>
            <a:r>
              <a:rPr lang="en-GB" sz="1600" dirty="0"/>
              <a:t>designs </a:t>
            </a:r>
            <a:endParaRPr lang="en-GB" sz="1600" dirty="0" smtClean="0"/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online </a:t>
            </a:r>
            <a:r>
              <a:rPr lang="en-GB" sz="1600" dirty="0"/>
              <a:t>tools for professional rapid prototyping of products based on </a:t>
            </a:r>
            <a:r>
              <a:rPr lang="en-GB" sz="1600" dirty="0" smtClean="0"/>
              <a:t>ARM-based microcontrollers</a:t>
            </a:r>
          </a:p>
          <a:p>
            <a:pPr>
              <a:spcBef>
                <a:spcPts val="800"/>
              </a:spcBef>
            </a:pPr>
            <a:r>
              <a:rPr lang="en-GB" sz="2000" dirty="0"/>
              <a:t>mbed platform </a:t>
            </a:r>
            <a:r>
              <a:rPr lang="en-GB" sz="2000" dirty="0" smtClean="0"/>
              <a:t>includes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A </a:t>
            </a:r>
            <a:r>
              <a:rPr lang="en-GB" sz="1600" dirty="0"/>
              <a:t>standards-based C/C++ </a:t>
            </a:r>
            <a:r>
              <a:rPr lang="en-GB" sz="1600" dirty="0" smtClean="0"/>
              <a:t>Software Development Kit (SDK)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A </a:t>
            </a:r>
            <a:r>
              <a:rPr lang="en-GB" sz="1600" dirty="0"/>
              <a:t>microcontroller </a:t>
            </a:r>
            <a:r>
              <a:rPr lang="en-GB" sz="1600" dirty="0" smtClean="0"/>
              <a:t>Hardware Development Kit (HDK) </a:t>
            </a:r>
            <a:r>
              <a:rPr lang="en-GB" sz="1600" dirty="0"/>
              <a:t>and supported development </a:t>
            </a:r>
            <a:r>
              <a:rPr lang="en-GB" sz="1600" dirty="0" smtClean="0"/>
              <a:t>boards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Integrated Development Environment (</a:t>
            </a:r>
            <a:r>
              <a:rPr lang="en-GB" sz="1600" dirty="0" smtClean="0"/>
              <a:t>IDE), including an </a:t>
            </a:r>
            <a:r>
              <a:rPr lang="en-GB" sz="1600" dirty="0"/>
              <a:t>online compiler and online developer collaboration tools</a:t>
            </a:r>
          </a:p>
          <a:p>
            <a:pPr>
              <a:spcBef>
                <a:spcPts val="800"/>
              </a:spcBef>
            </a:pPr>
            <a:endParaRPr lang="en-GB" sz="2200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010" y="5573868"/>
            <a:ext cx="1445211" cy="47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98614" y="761940"/>
            <a:ext cx="1799573" cy="5288842"/>
            <a:chOff x="9820589" y="923781"/>
            <a:chExt cx="1919513" cy="528884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0589" y="2831750"/>
              <a:ext cx="1919513" cy="166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111" y="923781"/>
              <a:ext cx="1833990" cy="167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5613" y="4715388"/>
              <a:ext cx="1824488" cy="1497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06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mbed Software Development </a:t>
            </a:r>
            <a:r>
              <a:rPr lang="en-GB" dirty="0" smtClean="0"/>
              <a:t>Kit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199" y="1185333"/>
            <a:ext cx="11306771" cy="519482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/>
              <a:t>mbed Software Development Kit (SDK</a:t>
            </a:r>
            <a:r>
              <a:rPr lang="en-GB" sz="1800" dirty="0" smtClean="0"/>
              <a:t>) includes: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</a:t>
            </a:r>
            <a:r>
              <a:rPr lang="en-GB" sz="1600" dirty="0"/>
              <a:t>libraries</a:t>
            </a:r>
            <a:endParaRPr lang="en-GB" sz="1600" dirty="0" smtClean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Official C/C</a:t>
            </a:r>
            <a:r>
              <a:rPr lang="en-GB" sz="1600" dirty="0"/>
              <a:t>++ software </a:t>
            </a:r>
            <a:r>
              <a:rPr lang="en-GB" sz="1600" dirty="0" smtClean="0"/>
              <a:t>libraries</a:t>
            </a:r>
          </a:p>
          <a:p>
            <a:pPr lvl="3">
              <a:spcBef>
                <a:spcPts val="600"/>
              </a:spcBef>
            </a:pPr>
            <a:r>
              <a:rPr lang="en-GB" sz="1600" dirty="0" smtClean="0"/>
              <a:t>Start-up code, peripheral </a:t>
            </a:r>
            <a:r>
              <a:rPr lang="en-GB" sz="1600" dirty="0"/>
              <a:t>drivers, networking, RTOS and runtime </a:t>
            </a:r>
            <a:r>
              <a:rPr lang="en-GB" sz="1600" dirty="0" smtClean="0"/>
              <a:t>environment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Community-developed </a:t>
            </a:r>
            <a:r>
              <a:rPr lang="en-GB" sz="1600" dirty="0"/>
              <a:t>libraries and codes</a:t>
            </a:r>
          </a:p>
          <a:p>
            <a:pPr lvl="3">
              <a:spcBef>
                <a:spcPts val="600"/>
              </a:spcBef>
            </a:pPr>
            <a:r>
              <a:rPr lang="en-GB" sz="1600" dirty="0" smtClean="0"/>
              <a:t>Cookbook </a:t>
            </a:r>
            <a:r>
              <a:rPr lang="en-GB" sz="1600" dirty="0"/>
              <a:t>of hundreds of reusable peripheral and module libraries have been built on top of the </a:t>
            </a:r>
            <a:r>
              <a:rPr lang="en-GB" sz="1600" dirty="0" smtClean="0"/>
              <a:t>SDK, which can </a:t>
            </a:r>
            <a:r>
              <a:rPr lang="en-GB" sz="1600" dirty="0"/>
              <a:t>be used to build your projects faster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</a:t>
            </a:r>
            <a:r>
              <a:rPr lang="en-GB" sz="1600" dirty="0"/>
              <a:t>tools, such as build tools, test and debug </a:t>
            </a:r>
            <a:r>
              <a:rPr lang="en-GB" sz="1600" dirty="0" smtClean="0"/>
              <a:t>scripts</a:t>
            </a:r>
          </a:p>
          <a:p>
            <a:pPr lvl="1"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Other features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Licensed </a:t>
            </a:r>
            <a:r>
              <a:rPr lang="en-GB" sz="1600" dirty="0"/>
              <a:t>under the permissive Apache 2.0 licence </a:t>
            </a:r>
            <a:r>
              <a:rPr lang="en-GB" sz="1600" dirty="0" smtClean="0"/>
              <a:t>– all codes can be </a:t>
            </a:r>
            <a:r>
              <a:rPr lang="en-GB" sz="1600" dirty="0"/>
              <a:t>used </a:t>
            </a:r>
            <a:r>
              <a:rPr lang="en-GB" sz="1600" dirty="0" smtClean="0"/>
              <a:t>in </a:t>
            </a:r>
            <a:r>
              <a:rPr lang="en-GB" sz="1600" dirty="0"/>
              <a:t>both commercial and personal projects with </a:t>
            </a:r>
            <a:r>
              <a:rPr lang="en-GB" sz="1600" dirty="0" smtClean="0"/>
              <a:t>confidence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Compatible with different hardware platforms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Support for multiple tool chains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Details on how to use the SDK will be 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GB" sz="1600" dirty="0"/>
              <a:t> </a:t>
            </a:r>
            <a:r>
              <a:rPr lang="en-GB" sz="1600" dirty="0" smtClean="0"/>
              <a:t>    introduced in later modules</a:t>
            </a:r>
            <a:endParaRPr lang="en-GB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483" y="5147482"/>
            <a:ext cx="3415904" cy="89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2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mbed </a:t>
            </a:r>
            <a:r>
              <a:rPr lang="en-GB" dirty="0" smtClean="0"/>
              <a:t>Hardware Development </a:t>
            </a:r>
            <a:r>
              <a:rPr lang="en-GB" dirty="0"/>
              <a:t>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897996"/>
            <a:ext cx="11188298" cy="54737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/>
              <a:t>The mbed Hardware Development Kit (HDK) provides </a:t>
            </a:r>
            <a:endParaRPr lang="en-GB" sz="1800" dirty="0" smtClean="0"/>
          </a:p>
          <a:p>
            <a:pPr lvl="1">
              <a:spcBef>
                <a:spcPts val="600"/>
              </a:spcBef>
            </a:pPr>
            <a:r>
              <a:rPr lang="en-GB" sz="1600" dirty="0"/>
              <a:t>Recipes to build custom hardware </a:t>
            </a:r>
            <a:r>
              <a:rPr lang="en-GB" sz="1600" dirty="0" smtClean="0"/>
              <a:t>devices</a:t>
            </a:r>
            <a:endParaRPr lang="en-GB" sz="1600" dirty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Microcontroller </a:t>
            </a:r>
            <a:r>
              <a:rPr lang="en-GB" sz="1600" dirty="0"/>
              <a:t>sub-system design </a:t>
            </a:r>
            <a:r>
              <a:rPr lang="en-GB" sz="1600" dirty="0" smtClean="0"/>
              <a:t>files and </a:t>
            </a:r>
            <a:r>
              <a:rPr lang="en-GB" sz="1600" dirty="0"/>
              <a:t>firmware </a:t>
            </a:r>
            <a:endParaRPr lang="en-GB" sz="1600" dirty="0" smtClean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Specifications of </a:t>
            </a:r>
            <a:r>
              <a:rPr lang="en-GB" sz="1600" dirty="0"/>
              <a:t>all support components and circuits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mbed hardware platforms, </a:t>
            </a:r>
            <a:r>
              <a:rPr lang="en-GB" sz="1600" dirty="0"/>
              <a:t>off-the-shelf development </a:t>
            </a:r>
            <a:r>
              <a:rPr lang="en-GB" sz="1600" dirty="0" smtClean="0"/>
              <a:t>boards</a:t>
            </a:r>
          </a:p>
          <a:p>
            <a:pPr lvl="1"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Benefit of the HDK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Quick design short-cut using ready-</a:t>
            </a:r>
          </a:p>
          <a:p>
            <a:pPr marL="444500" lvl="1" indent="0">
              <a:spcBef>
                <a:spcPts val="600"/>
              </a:spcBef>
              <a:buNone/>
            </a:pPr>
            <a:r>
              <a:rPr lang="en-GB" sz="1600" dirty="0" smtClean="0"/>
              <a:t>     made schematics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Provide easy-to-use USB and debugging </a:t>
            </a:r>
          </a:p>
          <a:p>
            <a:pPr marL="444500" lvl="1" indent="0">
              <a:spcBef>
                <a:spcPts val="600"/>
              </a:spcBef>
              <a:buNone/>
            </a:pPr>
            <a:r>
              <a:rPr lang="en-GB" sz="1600" dirty="0"/>
              <a:t> </a:t>
            </a:r>
            <a:r>
              <a:rPr lang="en-GB" sz="1600" dirty="0" smtClean="0"/>
              <a:t>    support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Compatible with mbed SDK</a:t>
            </a:r>
            <a:endParaRPr lang="en-GB" sz="1600" dirty="0"/>
          </a:p>
          <a:p>
            <a:pPr lvl="1">
              <a:spcBef>
                <a:spcPts val="600"/>
              </a:spcBef>
            </a:pP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611" y="2386091"/>
            <a:ext cx="4588380" cy="260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90347" y="5264051"/>
            <a:ext cx="439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/>
              <a:t>An example of how a microcontroller sub-system might be used to build an evaluation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78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Integrated Development </a:t>
            </a:r>
            <a:r>
              <a:rPr lang="en-GB" sz="3200" dirty="0" smtClean="0"/>
              <a:t>Environment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1533"/>
            <a:ext cx="11026186" cy="4858467"/>
          </a:xfrm>
        </p:spPr>
        <p:txBody>
          <a:bodyPr/>
          <a:lstStyle/>
          <a:p>
            <a:r>
              <a:rPr lang="en-GB" sz="2000" dirty="0" smtClean="0"/>
              <a:t>The mbed IDE provides an mbed online compiler </a:t>
            </a:r>
            <a:r>
              <a:rPr lang="en-GB" sz="2000" dirty="0"/>
              <a:t>and toolchain </a:t>
            </a:r>
            <a:r>
              <a:rPr lang="en-GB" sz="2000" dirty="0" smtClean="0"/>
              <a:t>for rapid application development</a:t>
            </a:r>
          </a:p>
          <a:p>
            <a:pPr lvl="1"/>
            <a:r>
              <a:rPr lang="en-GB" sz="1800" dirty="0" smtClean="0"/>
              <a:t>Lightweight tools</a:t>
            </a:r>
          </a:p>
          <a:p>
            <a:pPr lvl="2"/>
            <a:r>
              <a:rPr lang="en-GB" sz="1800" dirty="0" smtClean="0"/>
              <a:t>Online web-based IDE – your project can be accessed from anywhere</a:t>
            </a:r>
          </a:p>
          <a:p>
            <a:pPr lvl="2"/>
            <a:r>
              <a:rPr lang="en-GB" sz="1800" dirty="0" smtClean="0"/>
              <a:t>No installation needed, only web browser needed</a:t>
            </a:r>
          </a:p>
          <a:p>
            <a:pPr lvl="1"/>
            <a:r>
              <a:rPr lang="en-GB" sz="1800" dirty="0" smtClean="0"/>
              <a:t>Free-of-charge</a:t>
            </a:r>
          </a:p>
          <a:p>
            <a:pPr lvl="1"/>
            <a:r>
              <a:rPr lang="en-GB" sz="1800" dirty="0" smtClean="0"/>
              <a:t>Convenient code sharing</a:t>
            </a:r>
          </a:p>
          <a:p>
            <a:pPr lvl="2"/>
            <a:r>
              <a:rPr lang="en-GB" sz="1800" dirty="0" smtClean="0"/>
              <a:t>Everyone can Import</a:t>
            </a:r>
          </a:p>
          <a:p>
            <a:pPr marL="914400" lvl="2" indent="0">
              <a:buNone/>
            </a:pPr>
            <a:r>
              <a:rPr lang="en-GB" sz="1800" dirty="0" smtClean="0"/>
              <a:t>    codes/libraries from others</a:t>
            </a:r>
          </a:p>
          <a:p>
            <a:pPr lvl="2"/>
            <a:r>
              <a:rPr lang="en-GB" sz="1800" dirty="0" smtClean="0"/>
              <a:t>Everyone can export </a:t>
            </a:r>
          </a:p>
          <a:p>
            <a:pPr marL="914400" lvl="2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codes/libraries to the community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306" y="3439887"/>
            <a:ext cx="4098365" cy="244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19321" y="5881211"/>
            <a:ext cx="3656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Online mbed 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Examples of mbed Hardware </a:t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Platforms</a:t>
            </a:r>
            <a:r>
              <a:rPr lang="en-GB" cap="none" dirty="0">
                <a:latin typeface="+mn-lt"/>
              </a:rPr>
              <a:t/>
            </a:r>
            <a:br>
              <a:rPr lang="en-GB" cap="none" dirty="0">
                <a:latin typeface="+mn-lt"/>
              </a:rPr>
            </a:b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892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Examples of mbed Hardware Platforms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3" y="906463"/>
            <a:ext cx="11385101" cy="225311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mbed hardware platforms are already manufactured development </a:t>
            </a:r>
            <a:r>
              <a:rPr lang="en-GB" sz="2000" dirty="0"/>
              <a:t>boards that </a:t>
            </a:r>
            <a:r>
              <a:rPr lang="en-GB" sz="2000" dirty="0" smtClean="0"/>
              <a:t>are: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Based </a:t>
            </a:r>
            <a:r>
              <a:rPr lang="en-GB" sz="1600" dirty="0"/>
              <a:t>on the mbed HDK </a:t>
            </a:r>
            <a:endParaRPr lang="en-GB" sz="1600" dirty="0" smtClean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Quickest </a:t>
            </a:r>
            <a:r>
              <a:rPr lang="en-GB" sz="1600" dirty="0"/>
              <a:t>way to get started with </a:t>
            </a:r>
            <a:r>
              <a:rPr lang="en-GB" sz="1600" dirty="0" smtClean="0"/>
              <a:t>the </a:t>
            </a:r>
            <a:r>
              <a:rPr lang="en-GB" sz="1600" dirty="0"/>
              <a:t>mbed </a:t>
            </a:r>
            <a:r>
              <a:rPr lang="en-GB" sz="1600" dirty="0" smtClean="0"/>
              <a:t>platform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S</a:t>
            </a:r>
            <a:r>
              <a:rPr lang="en-GB" sz="1600" dirty="0" smtClean="0"/>
              <a:t>pecifically </a:t>
            </a:r>
            <a:r>
              <a:rPr lang="en-GB" sz="1600" dirty="0"/>
              <a:t>optimised for flexible rapid </a:t>
            </a:r>
            <a:r>
              <a:rPr lang="en-GB" sz="1600" dirty="0" smtClean="0"/>
              <a:t>prototyping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Available </a:t>
            </a:r>
            <a:r>
              <a:rPr lang="en-GB" sz="1600" dirty="0"/>
              <a:t>from distributors </a:t>
            </a:r>
            <a:r>
              <a:rPr lang="en-GB" sz="1600" dirty="0" smtClean="0"/>
              <a:t>worldwide, examples are: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343278" y="2933577"/>
            <a:ext cx="8618018" cy="3365500"/>
            <a:chOff x="601609" y="2933577"/>
            <a:chExt cx="7889589" cy="3365500"/>
          </a:xfrm>
        </p:grpSpPr>
        <p:grpSp>
          <p:nvGrpSpPr>
            <p:cNvPr id="4" name="Group 3"/>
            <p:cNvGrpSpPr/>
            <p:nvPr/>
          </p:nvGrpSpPr>
          <p:grpSpPr>
            <a:xfrm>
              <a:off x="601609" y="2933577"/>
              <a:ext cx="7889589" cy="3365500"/>
              <a:chOff x="479424" y="3314700"/>
              <a:chExt cx="6936884" cy="2959100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24" y="3314700"/>
                <a:ext cx="5812281" cy="295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1705" y="4816475"/>
                <a:ext cx="1124603" cy="1457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Picture 2" descr="https://mbed.org/media/thumbs/66/8d/668d3438effb08d00be7a3093d4c6c6f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1472" y="3175000"/>
              <a:ext cx="1180396" cy="930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231567" y="4182841"/>
              <a:ext cx="88905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0" dirty="0">
                  <a:solidFill>
                    <a:srgbClr val="0070C0"/>
                  </a:solidFill>
                </a:rPr>
                <a:t>Nordic nRF51822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27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389</TotalTime>
  <Words>532</Words>
  <Application>Microsoft Office PowerPoint</Application>
  <PresentationFormat>Custom</PresentationFormat>
  <Paragraphs>84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ARM Interim Template Confidential</vt:lpstr>
      <vt:lpstr>Introduction to the mbed Platform</vt:lpstr>
      <vt:lpstr>Module Outline</vt:lpstr>
      <vt:lpstr>mbed Overview</vt:lpstr>
      <vt:lpstr>Introduction to mbed</vt:lpstr>
      <vt:lpstr>mbed Software Development Kit</vt:lpstr>
      <vt:lpstr>mbed Hardware Development Kit</vt:lpstr>
      <vt:lpstr>Integrated Development Environment</vt:lpstr>
      <vt:lpstr>Examples of mbed Hardware  Platforms </vt:lpstr>
      <vt:lpstr>Examples of mbed Hardware Platforms</vt:lpstr>
      <vt:lpstr>mbed and Internet of Things</vt:lpstr>
      <vt:lpstr>mbed and Internet of Things (IoT)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Embedded Systems</dc:title>
  <dc:creator>Sean Hong;Domantas Cibas</dc:creator>
  <cp:lastModifiedBy>Domantas Cibas</cp:lastModifiedBy>
  <cp:revision>177</cp:revision>
  <dcterms:created xsi:type="dcterms:W3CDTF">2006-08-16T00:00:00Z</dcterms:created>
  <dcterms:modified xsi:type="dcterms:W3CDTF">2014-07-30T14:44:05Z</dcterms:modified>
</cp:coreProperties>
</file>